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sldIdLst>
    <p:sldId id="257" r:id="rId2"/>
  </p:sldIdLst>
  <p:sldSz cx="6858000" cy="9144000" type="screen4x3"/>
  <p:notesSz cx="6858000" cy="9144000"/>
  <p:embeddedFontLst>
    <p:embeddedFont>
      <p:font typeface="DDC Hardware Regular" panose="020B0604020202020204" charset="0"/>
      <p:regular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63"/>
    <p:restoredTop sz="96327"/>
  </p:normalViewPr>
  <p:slideViewPr>
    <p:cSldViewPr snapToGrid="0">
      <p:cViewPr varScale="1">
        <p:scale>
          <a:sx n="63" d="100"/>
          <a:sy n="63" d="100"/>
        </p:scale>
        <p:origin x="210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8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7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7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9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3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6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0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42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654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2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4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8C130-AEA1-DE4A-8CD6-CA374F5D678F}" type="datetimeFigureOut">
              <a:rPr lang="en-US" smtClean="0"/>
              <a:t>10/26/2025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28F8B-8724-384F-9705-C01615F3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9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4CB08E6-E95A-0C1C-DB9B-DCD68FB08E74}"/>
              </a:ext>
            </a:extLst>
          </p:cNvPr>
          <p:cNvGrpSpPr/>
          <p:nvPr/>
        </p:nvGrpSpPr>
        <p:grpSpPr>
          <a:xfrm>
            <a:off x="5517609" y="153166"/>
            <a:ext cx="1042215" cy="966463"/>
            <a:chOff x="5082389" y="209665"/>
            <a:chExt cx="1413935" cy="1311164"/>
          </a:xfrm>
        </p:grpSpPr>
        <p:pic>
          <p:nvPicPr>
            <p:cNvPr id="3" name="Picture 2" descr="A person with the arms crossed&#10;&#10;Description automatically generated with medium confidence">
              <a:extLst>
                <a:ext uri="{FF2B5EF4-FFF2-40B4-BE49-F238E27FC236}">
                  <a16:creationId xmlns:a16="http://schemas.microsoft.com/office/drawing/2014/main" id="{39A8A615-447D-3A12-DAAF-3E8EC3DEEFC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4411" r="14411" b="51988"/>
            <a:stretch/>
          </p:blipFill>
          <p:spPr>
            <a:xfrm>
              <a:off x="5082390" y="271788"/>
              <a:ext cx="1413934" cy="1234291"/>
            </a:xfrm>
            <a:prstGeom prst="rect">
              <a:avLst/>
            </a:prstGeom>
          </p:spPr>
        </p:pic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62A603F2-3B80-595E-0AE5-5D778C6764BF}"/>
                </a:ext>
              </a:extLst>
            </p:cNvPr>
            <p:cNvSpPr/>
            <p:nvPr/>
          </p:nvSpPr>
          <p:spPr>
            <a:xfrm>
              <a:off x="5082389" y="209665"/>
              <a:ext cx="1413934" cy="1311164"/>
            </a:xfrm>
            <a:custGeom>
              <a:avLst/>
              <a:gdLst>
                <a:gd name="connsiteX0" fmla="*/ 696173 w 1413934"/>
                <a:gd name="connsiteY0" fmla="*/ 83647 h 1311164"/>
                <a:gd name="connsiteX1" fmla="*/ 116308 w 1413934"/>
                <a:gd name="connsiteY1" fmla="*/ 663512 h 1311164"/>
                <a:gd name="connsiteX2" fmla="*/ 696173 w 1413934"/>
                <a:gd name="connsiteY2" fmla="*/ 1243377 h 1311164"/>
                <a:gd name="connsiteX3" fmla="*/ 1276038 w 1413934"/>
                <a:gd name="connsiteY3" fmla="*/ 663512 h 1311164"/>
                <a:gd name="connsiteX4" fmla="*/ 696173 w 1413934"/>
                <a:gd name="connsiteY4" fmla="*/ 83647 h 1311164"/>
                <a:gd name="connsiteX5" fmla="*/ 0 w 1413934"/>
                <a:gd name="connsiteY5" fmla="*/ 0 h 1311164"/>
                <a:gd name="connsiteX6" fmla="*/ 1413934 w 1413934"/>
                <a:gd name="connsiteY6" fmla="*/ 0 h 1311164"/>
                <a:gd name="connsiteX7" fmla="*/ 1413934 w 1413934"/>
                <a:gd name="connsiteY7" fmla="*/ 1311164 h 1311164"/>
                <a:gd name="connsiteX8" fmla="*/ 0 w 1413934"/>
                <a:gd name="connsiteY8" fmla="*/ 1311164 h 1311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13934" h="1311164">
                  <a:moveTo>
                    <a:pt x="696173" y="83647"/>
                  </a:moveTo>
                  <a:cubicBezTo>
                    <a:pt x="375922" y="83647"/>
                    <a:pt x="116308" y="343261"/>
                    <a:pt x="116308" y="663512"/>
                  </a:cubicBezTo>
                  <a:cubicBezTo>
                    <a:pt x="116308" y="983763"/>
                    <a:pt x="375922" y="1243377"/>
                    <a:pt x="696173" y="1243377"/>
                  </a:cubicBezTo>
                  <a:cubicBezTo>
                    <a:pt x="1016424" y="1243377"/>
                    <a:pt x="1276038" y="983763"/>
                    <a:pt x="1276038" y="663512"/>
                  </a:cubicBezTo>
                  <a:cubicBezTo>
                    <a:pt x="1276038" y="343261"/>
                    <a:pt x="1016424" y="83647"/>
                    <a:pt x="696173" y="83647"/>
                  </a:cubicBezTo>
                  <a:close/>
                  <a:moveTo>
                    <a:pt x="0" y="0"/>
                  </a:moveTo>
                  <a:lnTo>
                    <a:pt x="1413934" y="0"/>
                  </a:lnTo>
                  <a:lnTo>
                    <a:pt x="1413934" y="1311164"/>
                  </a:lnTo>
                  <a:lnTo>
                    <a:pt x="0" y="1311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8E8054E-6EB5-3363-BB3E-03E40ADBC8DE}"/>
              </a:ext>
            </a:extLst>
          </p:cNvPr>
          <p:cNvSpPr txBox="1"/>
          <p:nvPr/>
        </p:nvSpPr>
        <p:spPr>
          <a:xfrm>
            <a:off x="423333" y="238292"/>
            <a:ext cx="4944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effectLst/>
                <a:latin typeface="DDC Hardware Regular" panose="02000000000000000000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Cole Trafton Bishop</a:t>
            </a:r>
            <a:endParaRPr lang="en-US" sz="1600" dirty="0">
              <a:effectLst/>
              <a:latin typeface="DDC Hardware Regular" panose="02000000000000000000" pitchFamily="2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506DBE-06E8-6094-8144-780B14BBBB08}"/>
              </a:ext>
            </a:extLst>
          </p:cNvPr>
          <p:cNvSpPr txBox="1"/>
          <p:nvPr/>
        </p:nvSpPr>
        <p:spPr>
          <a:xfrm>
            <a:off x="423332" y="1515090"/>
            <a:ext cx="37040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99732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1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As an inspiring, diligent young man who strives to do my best I </a:t>
            </a:r>
            <a:r>
              <a:rPr lang="en-US" sz="1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believe I would be a great asset to your company</a:t>
            </a:r>
            <a:r>
              <a:rPr lang="en-US" sz="1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. My goal is to give back to individuals and my community. </a:t>
            </a:r>
            <a:r>
              <a:rPr lang="en-US" sz="10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 believe I can do this through your business which</a:t>
            </a:r>
            <a:r>
              <a:rPr lang="en-US" sz="1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will allow me to further develop my interpersonal and leadership skills, and build upon my life’s purpose.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A09C468-28C1-752D-CF8F-76711559B28D}"/>
              </a:ext>
            </a:extLst>
          </p:cNvPr>
          <p:cNvGrpSpPr/>
          <p:nvPr/>
        </p:nvGrpSpPr>
        <p:grpSpPr>
          <a:xfrm>
            <a:off x="423333" y="1193574"/>
            <a:ext cx="3602981" cy="369332"/>
            <a:chOff x="423333" y="1549456"/>
            <a:chExt cx="3602981" cy="369332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C5858B4-EA6F-326C-8EDF-2D533344BE77}"/>
                </a:ext>
              </a:extLst>
            </p:cNvPr>
            <p:cNvSpPr txBox="1"/>
            <p:nvPr/>
          </p:nvSpPr>
          <p:spPr>
            <a:xfrm>
              <a:off x="423333" y="1549456"/>
              <a:ext cx="353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rPr>
                <a:t>MY MESSAGE TO you</a:t>
              </a:r>
              <a:endParaRPr lang="en-US" sz="1050" dirty="0">
                <a:effectLst/>
                <a:latin typeface="DDC Hardware Regular" panose="02000000000000000000" pitchFamily="2" charset="77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92250A4-FC3B-FB65-BA59-EDEF36E9B935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7" y="1841979"/>
              <a:ext cx="3489307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D63F4AC-B8A2-2CA5-1768-993398B7A4C1}"/>
              </a:ext>
            </a:extLst>
          </p:cNvPr>
          <p:cNvGrpSpPr/>
          <p:nvPr/>
        </p:nvGrpSpPr>
        <p:grpSpPr>
          <a:xfrm>
            <a:off x="423333" y="2790606"/>
            <a:ext cx="3602981" cy="369332"/>
            <a:chOff x="423333" y="3750789"/>
            <a:chExt cx="3602981" cy="36933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E0B3A1F-90B4-7B58-A919-F30EE17310BD}"/>
                </a:ext>
              </a:extLst>
            </p:cNvPr>
            <p:cNvSpPr txBox="1"/>
            <p:nvPr/>
          </p:nvSpPr>
          <p:spPr>
            <a:xfrm>
              <a:off x="423333" y="3750789"/>
              <a:ext cx="353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rPr>
                <a:t>EDUCATION</a:t>
              </a:r>
              <a:endParaRPr lang="en-US" sz="1050" dirty="0">
                <a:effectLst/>
                <a:latin typeface="DDC Hardware Regular" panose="02000000000000000000" pitchFamily="2" charset="77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8363E1E-DF7B-8AF4-F2EB-279BFFBE8D8E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7" y="4051779"/>
              <a:ext cx="3489307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532442C-A859-7768-5AAD-55FDCBAF45E0}"/>
              </a:ext>
            </a:extLst>
          </p:cNvPr>
          <p:cNvGrpSpPr/>
          <p:nvPr/>
        </p:nvGrpSpPr>
        <p:grpSpPr>
          <a:xfrm>
            <a:off x="423333" y="3751946"/>
            <a:ext cx="3602981" cy="369332"/>
            <a:chOff x="423333" y="5783958"/>
            <a:chExt cx="3602981" cy="369332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2B23AFB-D9E7-49EB-2600-6DAA0AA057AF}"/>
                </a:ext>
              </a:extLst>
            </p:cNvPr>
            <p:cNvSpPr txBox="1"/>
            <p:nvPr/>
          </p:nvSpPr>
          <p:spPr>
            <a:xfrm>
              <a:off x="423333" y="5783958"/>
              <a:ext cx="3530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rPr>
                <a:t>WORK EXPERIENCE</a:t>
              </a:r>
              <a:endParaRPr lang="en-US" sz="1050" dirty="0">
                <a:effectLst/>
                <a:latin typeface="DDC Hardware Regular" panose="02000000000000000000" pitchFamily="2" charset="77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CC64368-455E-58B9-DCF1-F09C5A81B295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7" y="6083779"/>
              <a:ext cx="3489307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9970E77-F99F-22CA-95B0-297A3B524C40}"/>
              </a:ext>
            </a:extLst>
          </p:cNvPr>
          <p:cNvGrpSpPr/>
          <p:nvPr/>
        </p:nvGrpSpPr>
        <p:grpSpPr>
          <a:xfrm>
            <a:off x="4203700" y="6562178"/>
            <a:ext cx="2379134" cy="1114212"/>
            <a:chOff x="4047066" y="7420970"/>
            <a:chExt cx="2379134" cy="1114212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FAFF5B13-BBB5-294F-815D-052A80F86559}"/>
                </a:ext>
              </a:extLst>
            </p:cNvPr>
            <p:cNvGrpSpPr/>
            <p:nvPr/>
          </p:nvGrpSpPr>
          <p:grpSpPr>
            <a:xfrm>
              <a:off x="4047066" y="7420970"/>
              <a:ext cx="2379134" cy="369332"/>
              <a:chOff x="423333" y="7417176"/>
              <a:chExt cx="2379134" cy="369332"/>
            </a:xfrm>
          </p:grpSpPr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344665AF-CE91-5567-879D-B30363D2834D}"/>
                  </a:ext>
                </a:extLst>
              </p:cNvPr>
              <p:cNvSpPr txBox="1"/>
              <p:nvPr/>
            </p:nvSpPr>
            <p:spPr>
              <a:xfrm>
                <a:off x="423333" y="7417176"/>
                <a:ext cx="2379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effectLst/>
                    <a:latin typeface="DDC Hardware Regular" panose="02000000000000000000" pitchFamily="2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AWARDS</a:t>
                </a:r>
                <a:endParaRPr lang="en-US" sz="1050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C80D144-66C9-FDB1-82FC-D68C520F5B0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007" y="7709379"/>
                <a:ext cx="2138460" cy="0"/>
              </a:xfrm>
              <a:prstGeom prst="line">
                <a:avLst/>
              </a:prstGeom>
              <a:ln w="2222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772C876-779D-0FAF-26DF-4911D8F5CF4D}"/>
                </a:ext>
              </a:extLst>
            </p:cNvPr>
            <p:cNvSpPr txBox="1"/>
            <p:nvPr/>
          </p:nvSpPr>
          <p:spPr>
            <a:xfrm>
              <a:off x="4072463" y="7803250"/>
              <a:ext cx="2226737" cy="731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r>
                <a:rPr lang="en-US" sz="105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Top 10 Performer </a:t>
              </a: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r>
                <a:rPr lang="en-US" sz="1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Premier Global Actor Search </a:t>
              </a: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r>
                <a:rPr lang="en-US" sz="1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December 2019</a:t>
              </a: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endPara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1796513C-95C2-8235-87C5-EE645138FE70}"/>
              </a:ext>
            </a:extLst>
          </p:cNvPr>
          <p:cNvGrpSpPr/>
          <p:nvPr/>
        </p:nvGrpSpPr>
        <p:grpSpPr>
          <a:xfrm>
            <a:off x="4214271" y="3546492"/>
            <a:ext cx="2561172" cy="2887214"/>
            <a:chOff x="4047066" y="4288304"/>
            <a:chExt cx="2561172" cy="2887214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36C21FB-4864-E124-C275-2478FCE45D80}"/>
                </a:ext>
              </a:extLst>
            </p:cNvPr>
            <p:cNvGrpSpPr/>
            <p:nvPr/>
          </p:nvGrpSpPr>
          <p:grpSpPr>
            <a:xfrm>
              <a:off x="4047066" y="4288304"/>
              <a:ext cx="2379134" cy="369332"/>
              <a:chOff x="423333" y="7417176"/>
              <a:chExt cx="2379134" cy="369332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CF1345-BC2E-B560-2FC3-C83D94571AFD}"/>
                  </a:ext>
                </a:extLst>
              </p:cNvPr>
              <p:cNvSpPr txBox="1"/>
              <p:nvPr/>
            </p:nvSpPr>
            <p:spPr>
              <a:xfrm>
                <a:off x="423333" y="7417176"/>
                <a:ext cx="2379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effectLst/>
                    <a:latin typeface="DDC Hardware Regular" panose="02000000000000000000" pitchFamily="2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SPECIAL SKILLS</a:t>
                </a:r>
                <a:endParaRPr lang="en-US" sz="1050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E59A1D53-35EF-39DC-023A-9367BDE2BAE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007" y="7717846"/>
                <a:ext cx="2138460" cy="0"/>
              </a:xfrm>
              <a:prstGeom prst="line">
                <a:avLst/>
              </a:prstGeom>
              <a:ln w="2222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52C4066-ECE0-2F68-2089-F7D08C07C8B2}"/>
                </a:ext>
              </a:extLst>
            </p:cNvPr>
            <p:cNvSpPr txBox="1"/>
            <p:nvPr/>
          </p:nvSpPr>
          <p:spPr>
            <a:xfrm>
              <a:off x="4072463" y="4678424"/>
              <a:ext cx="2535775" cy="2497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Ethical Grounding </a:t>
              </a: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Listening Skills</a:t>
              </a: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Communication </a:t>
              </a: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Skills</a:t>
              </a:r>
            </a:p>
            <a:p>
              <a:pPr>
                <a:lnSpc>
                  <a:spcPct val="115000"/>
                </a:lnSpc>
                <a:spcAft>
                  <a:spcPts val="800"/>
                </a:spcAft>
                <a:tabLst>
                  <a:tab pos="457200" algn="l"/>
                </a:tabLst>
              </a:pP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Problem Solving Skills</a:t>
              </a:r>
              <a:endPara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Critical Thinking</a:t>
              </a: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Crowd Control</a:t>
              </a: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Leadership Abilities </a:t>
              </a:r>
              <a:endParaRPr lang="en-US" sz="1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buNone/>
                <a:tabLst>
                  <a:tab pos="457200" algn="l"/>
                </a:tabLst>
              </a:pPr>
              <a:r>
                <a:rPr lang="en-US" sz="10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Advanced Swimming Skills (+16 years)</a:t>
              </a:r>
            </a:p>
            <a:p>
              <a:pPr marL="0" marR="0">
                <a:lnSpc>
                  <a:spcPct val="115000"/>
                </a:lnSpc>
                <a:spcAft>
                  <a:spcPts val="800"/>
                </a:spcAft>
                <a:tabLst>
                  <a:tab pos="457200" algn="l"/>
                </a:tabLst>
              </a:pPr>
              <a:r>
                <a:rPr lang="en-US" sz="1000" kern="100" dirty="0">
                  <a:effectLst/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American Sign Language (3 years)</a:t>
              </a:r>
            </a:p>
          </p:txBody>
        </p:sp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F7CB8DFD-CA1C-0EA0-EDF4-0BBCBB81D2A3}"/>
              </a:ext>
            </a:extLst>
          </p:cNvPr>
          <p:cNvSpPr txBox="1"/>
          <p:nvPr/>
        </p:nvSpPr>
        <p:spPr>
          <a:xfrm>
            <a:off x="524934" y="6676736"/>
            <a:ext cx="3602410" cy="574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Thorough actor training for character and script analysis by the former casting director best known for his participation in the actor selection for television series Criminal Minds.</a:t>
            </a:r>
            <a:endParaRPr lang="en-US" sz="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99E2037-D715-FA83-2D97-A58655C4E930}"/>
              </a:ext>
            </a:extLst>
          </p:cNvPr>
          <p:cNvSpPr txBox="1"/>
          <p:nvPr/>
        </p:nvSpPr>
        <p:spPr>
          <a:xfrm>
            <a:off x="533778" y="6488022"/>
            <a:ext cx="2999316" cy="252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Scott David Professional Coaching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3F939C56-AE7D-0B66-2F7C-E9F17F215BD8}"/>
              </a:ext>
            </a:extLst>
          </p:cNvPr>
          <p:cNvGrpSpPr/>
          <p:nvPr/>
        </p:nvGrpSpPr>
        <p:grpSpPr>
          <a:xfrm>
            <a:off x="596900" y="7249444"/>
            <a:ext cx="1951567" cy="246221"/>
            <a:chOff x="588433" y="7348323"/>
            <a:chExt cx="1951567" cy="246221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6306DE22-D05A-5A32-1BB6-AD1C3759218A}"/>
                </a:ext>
              </a:extLst>
            </p:cNvPr>
            <p:cNvSpPr txBox="1"/>
            <p:nvPr/>
          </p:nvSpPr>
          <p:spPr>
            <a:xfrm>
              <a:off x="766233" y="7348323"/>
              <a:ext cx="1773767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Dec 2019 – Aug 2021</a:t>
              </a:r>
              <a:endParaRPr lang="en-US" sz="1000" dirty="0"/>
            </a:p>
          </p:txBody>
        </p:sp>
        <p:pic>
          <p:nvPicPr>
            <p:cNvPr id="93" name="Graphic 92">
              <a:extLst>
                <a:ext uri="{FF2B5EF4-FFF2-40B4-BE49-F238E27FC236}">
                  <a16:creationId xmlns:a16="http://schemas.microsoft.com/office/drawing/2014/main" id="{55AACCDF-616F-FDDB-0398-79C9782F4E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88433" y="7378300"/>
              <a:ext cx="162985" cy="162985"/>
            </a:xfrm>
            <a:prstGeom prst="rect">
              <a:avLst/>
            </a:prstGeom>
          </p:spPr>
        </p:pic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659E2F4-879B-B651-4A30-68F595537BC5}"/>
              </a:ext>
            </a:extLst>
          </p:cNvPr>
          <p:cNvGrpSpPr/>
          <p:nvPr/>
        </p:nvGrpSpPr>
        <p:grpSpPr>
          <a:xfrm>
            <a:off x="521825" y="5275320"/>
            <a:ext cx="3605519" cy="1148130"/>
            <a:chOff x="521825" y="6639726"/>
            <a:chExt cx="3605519" cy="1148130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C2D99DD8-36A0-FF7B-1EA9-6B86BF736FF9}"/>
                </a:ext>
              </a:extLst>
            </p:cNvPr>
            <p:cNvSpPr txBox="1"/>
            <p:nvPr/>
          </p:nvSpPr>
          <p:spPr>
            <a:xfrm>
              <a:off x="521825" y="6639726"/>
              <a:ext cx="2999316" cy="252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5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Actor – G &amp; G Talent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4F176DE7-E26D-8D07-B586-D4948188B70B}"/>
                </a:ext>
              </a:extLst>
            </p:cNvPr>
            <p:cNvGrpSpPr/>
            <p:nvPr/>
          </p:nvGrpSpPr>
          <p:grpSpPr>
            <a:xfrm>
              <a:off x="596900" y="7541635"/>
              <a:ext cx="1987547" cy="246221"/>
              <a:chOff x="588433" y="7348323"/>
              <a:chExt cx="1987547" cy="246221"/>
            </a:xfrm>
          </p:grpSpPr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E025A8C1-AD57-A108-4CFB-1C34C236FAED}"/>
                  </a:ext>
                </a:extLst>
              </p:cNvPr>
              <p:cNvSpPr txBox="1"/>
              <p:nvPr/>
            </p:nvSpPr>
            <p:spPr>
              <a:xfrm>
                <a:off x="766234" y="7348323"/>
                <a:ext cx="1809746" cy="2462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000" dirty="0">
                    <a:latin typeface="Arial" panose="020B0604020202020204" pitchFamily="34" charset="0"/>
                    <a:cs typeface="Arial" panose="020B0604020202020204" pitchFamily="34" charset="0"/>
                  </a:rPr>
                  <a:t>Dec 2019 – Oct 2022</a:t>
                </a:r>
                <a:endParaRPr lang="en-US" sz="1000" dirty="0"/>
              </a:p>
            </p:txBody>
          </p:sp>
          <p:pic>
            <p:nvPicPr>
              <p:cNvPr id="76" name="Graphic 75">
                <a:extLst>
                  <a:ext uri="{FF2B5EF4-FFF2-40B4-BE49-F238E27FC236}">
                    <a16:creationId xmlns:a16="http://schemas.microsoft.com/office/drawing/2014/main" id="{CB61ADA3-0126-532D-E6F3-7F48CFC3BAA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588433" y="7378300"/>
                <a:ext cx="162985" cy="162985"/>
              </a:xfrm>
              <a:prstGeom prst="rect">
                <a:avLst/>
              </a:prstGeom>
            </p:spPr>
          </p:pic>
        </p:grp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BFD2E0B0-FD78-20F1-450F-234E95E4302D}"/>
                </a:ext>
              </a:extLst>
            </p:cNvPr>
            <p:cNvSpPr txBox="1"/>
            <p:nvPr/>
          </p:nvSpPr>
          <p:spPr>
            <a:xfrm>
              <a:off x="524934" y="6830356"/>
              <a:ext cx="3602410" cy="7432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Professional representation and coaching in preparation for television and film production. Coordination with Manager for scene taping, script memorization and professional submissions to production studios. </a:t>
              </a:r>
              <a:endPara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0110C94-82D6-A01E-24A9-3CDE409CEDC1}"/>
              </a:ext>
            </a:extLst>
          </p:cNvPr>
          <p:cNvGrpSpPr/>
          <p:nvPr/>
        </p:nvGrpSpPr>
        <p:grpSpPr>
          <a:xfrm>
            <a:off x="4190374" y="2355487"/>
            <a:ext cx="2980891" cy="1282216"/>
            <a:chOff x="3898268" y="2356703"/>
            <a:chExt cx="2980891" cy="1282216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932E519E-F254-5A09-5150-B1C73FBDCC87}"/>
                </a:ext>
              </a:extLst>
            </p:cNvPr>
            <p:cNvGrpSpPr/>
            <p:nvPr/>
          </p:nvGrpSpPr>
          <p:grpSpPr>
            <a:xfrm>
              <a:off x="3911594" y="2356703"/>
              <a:ext cx="2379134" cy="369332"/>
              <a:chOff x="423333" y="7417176"/>
              <a:chExt cx="2379134" cy="369332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B1FF13F8-1B28-683F-4106-F04CDDE3F602}"/>
                  </a:ext>
                </a:extLst>
              </p:cNvPr>
              <p:cNvSpPr txBox="1"/>
              <p:nvPr/>
            </p:nvSpPr>
            <p:spPr>
              <a:xfrm>
                <a:off x="423333" y="7417176"/>
                <a:ext cx="237913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effectLst/>
                    <a:latin typeface="DDC Hardware Regular" panose="02000000000000000000" pitchFamily="2" charset="77"/>
                    <a:ea typeface="Calibri" panose="020F0502020204030204" pitchFamily="34" charset="0"/>
                    <a:cs typeface="Times New Roman" panose="02020603050405020304" pitchFamily="18" charset="0"/>
                  </a:rPr>
                  <a:t>ATHLETICS</a:t>
                </a:r>
                <a:endParaRPr lang="en-US" sz="1050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868D8DE1-6074-3410-98E8-1CD4E03D65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7007" y="7709379"/>
                <a:ext cx="2138460" cy="0"/>
              </a:xfrm>
              <a:prstGeom prst="line">
                <a:avLst/>
              </a:prstGeom>
              <a:ln w="22225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AD341B5-E48E-F603-B8BF-E5BC67C9A2AF}"/>
                </a:ext>
              </a:extLst>
            </p:cNvPr>
            <p:cNvGrpSpPr/>
            <p:nvPr/>
          </p:nvGrpSpPr>
          <p:grpSpPr>
            <a:xfrm>
              <a:off x="3898268" y="2643361"/>
              <a:ext cx="2616824" cy="524934"/>
              <a:chOff x="3898268" y="1831762"/>
              <a:chExt cx="2616824" cy="524934"/>
            </a:xfrm>
          </p:grpSpPr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CBF65655-064F-E22C-80A4-9A92099772ED}"/>
                  </a:ext>
                </a:extLst>
              </p:cNvPr>
              <p:cNvSpPr txBox="1"/>
              <p:nvPr/>
            </p:nvSpPr>
            <p:spPr>
              <a:xfrm>
                <a:off x="4288355" y="1880449"/>
                <a:ext cx="2226737" cy="362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</a:pPr>
                <a:r>
                  <a:rPr lang="en-US" sz="9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Varsity Swim Team 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</a:pPr>
                <a:r>
                  <a:rPr lang="en-US" sz="8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Carroll Senior High School</a:t>
                </a:r>
                <a:endParaRPr lang="en-US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04" name="Graphic 103">
                <a:extLst>
                  <a:ext uri="{FF2B5EF4-FFF2-40B4-BE49-F238E27FC236}">
                    <a16:creationId xmlns:a16="http://schemas.microsoft.com/office/drawing/2014/main" id="{E02C6DD4-4638-61B5-3660-D31744C2F7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3898268" y="1831762"/>
                <a:ext cx="524934" cy="524934"/>
              </a:xfrm>
              <a:prstGeom prst="rect">
                <a:avLst/>
              </a:prstGeom>
            </p:spPr>
          </p:pic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0191F2EF-A13E-C285-C622-E382338FD258}"/>
                </a:ext>
              </a:extLst>
            </p:cNvPr>
            <p:cNvGrpSpPr/>
            <p:nvPr/>
          </p:nvGrpSpPr>
          <p:grpSpPr>
            <a:xfrm>
              <a:off x="3898268" y="3022774"/>
              <a:ext cx="2616824" cy="524934"/>
              <a:chOff x="3898268" y="2331295"/>
              <a:chExt cx="2616824" cy="524934"/>
            </a:xfrm>
          </p:grpSpPr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E47C3483-3575-FD61-8EAD-4FD54E78A735}"/>
                  </a:ext>
                </a:extLst>
              </p:cNvPr>
              <p:cNvSpPr txBox="1"/>
              <p:nvPr/>
            </p:nvSpPr>
            <p:spPr>
              <a:xfrm>
                <a:off x="4288355" y="2377484"/>
                <a:ext cx="2226737" cy="362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</a:pPr>
                <a:r>
                  <a:rPr lang="en-US" sz="9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Junior Varsity Swim Team </a:t>
                </a:r>
              </a:p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</a:pPr>
                <a:r>
                  <a:rPr lang="en-US" sz="8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Carroll Senior High School</a:t>
                </a:r>
                <a:endParaRPr lang="en-US" sz="7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05" name="Graphic 104">
                <a:extLst>
                  <a:ext uri="{FF2B5EF4-FFF2-40B4-BE49-F238E27FC236}">
                    <a16:creationId xmlns:a16="http://schemas.microsoft.com/office/drawing/2014/main" id="{AD73A16D-EA50-FBD6-8613-BB6FA859A13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3898268" y="2331295"/>
                <a:ext cx="524934" cy="524934"/>
              </a:xfrm>
              <a:prstGeom prst="rect">
                <a:avLst/>
              </a:prstGeom>
            </p:spPr>
          </p:pic>
        </p:grp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DE584680-BE5B-27F7-201B-38277F89F274}"/>
                </a:ext>
              </a:extLst>
            </p:cNvPr>
            <p:cNvSpPr txBox="1"/>
            <p:nvPr/>
          </p:nvSpPr>
          <p:spPr>
            <a:xfrm>
              <a:off x="4288355" y="3439634"/>
              <a:ext cx="2590804" cy="1992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endParaRPr lang="en-US" sz="7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4CEBEDF0-AAB3-56C9-9D26-E4865AE0568D}"/>
              </a:ext>
            </a:extLst>
          </p:cNvPr>
          <p:cNvGrpSpPr/>
          <p:nvPr/>
        </p:nvGrpSpPr>
        <p:grpSpPr>
          <a:xfrm>
            <a:off x="2837951" y="741418"/>
            <a:ext cx="2399221" cy="273001"/>
            <a:chOff x="2837951" y="970019"/>
            <a:chExt cx="2399221" cy="273001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899E8F48-A5B8-6061-C5B3-9B82FCAF8BF7}"/>
                </a:ext>
              </a:extLst>
            </p:cNvPr>
            <p:cNvSpPr txBox="1"/>
            <p:nvPr/>
          </p:nvSpPr>
          <p:spPr>
            <a:xfrm>
              <a:off x="3010435" y="982982"/>
              <a:ext cx="2226737" cy="254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r>
                <a:rPr lang="en-US" sz="105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704-343-1159	</a:t>
              </a:r>
              <a:endPara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0" name="Graphic 109">
              <a:extLst>
                <a:ext uri="{FF2B5EF4-FFF2-40B4-BE49-F238E27FC236}">
                  <a16:creationId xmlns:a16="http://schemas.microsoft.com/office/drawing/2014/main" id="{84D14A5F-F82E-1DE4-50AA-96C7B480C36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837951" y="970019"/>
              <a:ext cx="273001" cy="273001"/>
            </a:xfrm>
            <a:prstGeom prst="rect">
              <a:avLst/>
            </a:prstGeom>
          </p:spPr>
        </p:pic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6AF94E9-7DB2-B57A-65C4-78BFEA7BA460}"/>
              </a:ext>
            </a:extLst>
          </p:cNvPr>
          <p:cNvGrpSpPr/>
          <p:nvPr/>
        </p:nvGrpSpPr>
        <p:grpSpPr>
          <a:xfrm>
            <a:off x="457201" y="722741"/>
            <a:ext cx="2466992" cy="334439"/>
            <a:chOff x="457201" y="951342"/>
            <a:chExt cx="2466992" cy="334439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A14164D-C950-6118-33DD-DEC89B20CFDB}"/>
                </a:ext>
              </a:extLst>
            </p:cNvPr>
            <p:cNvSpPr txBox="1"/>
            <p:nvPr/>
          </p:nvSpPr>
          <p:spPr>
            <a:xfrm>
              <a:off x="697456" y="982982"/>
              <a:ext cx="2226737" cy="254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</a:pPr>
              <a:r>
                <a:rPr lang="en-US" sz="105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coletraftonbishop@gmail.com	</a:t>
              </a:r>
              <a:endParaRPr lang="en-US" sz="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13" name="Graphic 112">
              <a:extLst>
                <a:ext uri="{FF2B5EF4-FFF2-40B4-BE49-F238E27FC236}">
                  <a16:creationId xmlns:a16="http://schemas.microsoft.com/office/drawing/2014/main" id="{FDB26264-E4CA-3B0C-DE03-2482CA0EA06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57201" y="951342"/>
              <a:ext cx="334439" cy="334439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D19A462-CCE5-12C4-6208-53B77B78E286}"/>
              </a:ext>
            </a:extLst>
          </p:cNvPr>
          <p:cNvGrpSpPr/>
          <p:nvPr/>
        </p:nvGrpSpPr>
        <p:grpSpPr>
          <a:xfrm>
            <a:off x="4203700" y="1189256"/>
            <a:ext cx="2379134" cy="369332"/>
            <a:chOff x="423333" y="7417176"/>
            <a:chExt cx="2379134" cy="36933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0C74A2E3-7D35-0B23-A4CB-09D0EBA629C3}"/>
                </a:ext>
              </a:extLst>
            </p:cNvPr>
            <p:cNvSpPr txBox="1"/>
            <p:nvPr/>
          </p:nvSpPr>
          <p:spPr>
            <a:xfrm>
              <a:off x="423333" y="7417176"/>
              <a:ext cx="237913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effectLst/>
                  <a:latin typeface="DDC Hardware Regular" panose="02000000000000000000" pitchFamily="2" charset="77"/>
                  <a:ea typeface="Calibri" panose="020F0502020204030204" pitchFamily="34" charset="0"/>
                  <a:cs typeface="Times New Roman" panose="02020603050405020304" pitchFamily="18" charset="0"/>
                </a:rPr>
                <a:t>CERTIFICATION</a:t>
              </a:r>
              <a:endParaRPr lang="en-US" sz="1050" dirty="0">
                <a:effectLst/>
                <a:latin typeface="DDC Hardware Regular" panose="02000000000000000000" pitchFamily="2" charset="77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5D67699-D5B6-FBB9-9EA1-9BC8E67649CB}"/>
                </a:ext>
              </a:extLst>
            </p:cNvPr>
            <p:cNvCxnSpPr>
              <a:cxnSpLocks/>
            </p:cNvCxnSpPr>
            <p:nvPr/>
          </p:nvCxnSpPr>
          <p:spPr>
            <a:xfrm>
              <a:off x="537007" y="7709379"/>
              <a:ext cx="2138460" cy="0"/>
            </a:xfrm>
            <a:prstGeom prst="line">
              <a:avLst/>
            </a:prstGeom>
            <a:ln w="22225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40E15047-AFCF-633E-FFEF-3F926B5AF4A0}"/>
              </a:ext>
            </a:extLst>
          </p:cNvPr>
          <p:cNvSpPr txBox="1"/>
          <p:nvPr/>
        </p:nvSpPr>
        <p:spPr>
          <a:xfrm>
            <a:off x="4230068" y="1541086"/>
            <a:ext cx="2535775" cy="944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Lifeguard with CPR/AED for the Professional Rescuer and First Aid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#01PADLP (expires 2/25/26)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972366-3A56-5E49-638E-A9203492EB0D}"/>
              </a:ext>
            </a:extLst>
          </p:cNvPr>
          <p:cNvSpPr txBox="1"/>
          <p:nvPr/>
        </p:nvSpPr>
        <p:spPr>
          <a:xfrm>
            <a:off x="423333" y="3100267"/>
            <a:ext cx="3530600" cy="252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Texas Tech University – Strategic Communications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6A75EAF-74A8-2920-2B5B-AC4F7C6FDC49}"/>
              </a:ext>
            </a:extLst>
          </p:cNvPr>
          <p:cNvGrpSpPr/>
          <p:nvPr/>
        </p:nvGrpSpPr>
        <p:grpSpPr>
          <a:xfrm>
            <a:off x="2512481" y="3318386"/>
            <a:ext cx="1401235" cy="246221"/>
            <a:chOff x="1883832" y="4493188"/>
            <a:chExt cx="1401235" cy="246221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92C680C-F03F-BDA6-8E90-6EEC3A4ED30F}"/>
                </a:ext>
              </a:extLst>
            </p:cNvPr>
            <p:cNvSpPr txBox="1"/>
            <p:nvPr/>
          </p:nvSpPr>
          <p:spPr>
            <a:xfrm>
              <a:off x="1998133" y="4493188"/>
              <a:ext cx="128693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Lubbock, TX</a:t>
              </a:r>
              <a:endParaRPr lang="en-US" sz="1000" dirty="0"/>
            </a:p>
          </p:txBody>
        </p:sp>
        <p:pic>
          <p:nvPicPr>
            <p:cNvPr id="22" name="Graphic 21">
              <a:extLst>
                <a:ext uri="{FF2B5EF4-FFF2-40B4-BE49-F238E27FC236}">
                  <a16:creationId xmlns:a16="http://schemas.microsoft.com/office/drawing/2014/main" id="{41E57B1A-D8CF-6704-F0D9-625D1CB42E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883832" y="4518432"/>
              <a:ext cx="177800" cy="1778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F768229-3976-2A6F-E04F-0B48D4B539FD}"/>
              </a:ext>
            </a:extLst>
          </p:cNvPr>
          <p:cNvGrpSpPr/>
          <p:nvPr/>
        </p:nvGrpSpPr>
        <p:grpSpPr>
          <a:xfrm>
            <a:off x="592670" y="3318386"/>
            <a:ext cx="1464735" cy="246221"/>
            <a:chOff x="524934" y="4367755"/>
            <a:chExt cx="1464735" cy="246221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2286126-F30A-111F-B5B8-79DEA1720DF7}"/>
                </a:ext>
              </a:extLst>
            </p:cNvPr>
            <p:cNvSpPr txBox="1"/>
            <p:nvPr/>
          </p:nvSpPr>
          <p:spPr>
            <a:xfrm>
              <a:off x="702735" y="4367755"/>
              <a:ext cx="1286934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Aug 2024 - Present</a:t>
              </a:r>
              <a:endParaRPr lang="en-US" sz="1000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2EF1DE95-A488-0997-3F74-341662F35B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24934" y="4397732"/>
              <a:ext cx="162985" cy="162985"/>
            </a:xfrm>
            <a:prstGeom prst="rect">
              <a:avLst/>
            </a:prstGeom>
          </p:spPr>
        </p:pic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7EEE9892-B057-A59D-C2EC-31851A5CE13C}"/>
              </a:ext>
            </a:extLst>
          </p:cNvPr>
          <p:cNvSpPr txBox="1"/>
          <p:nvPr/>
        </p:nvSpPr>
        <p:spPr>
          <a:xfrm>
            <a:off x="524364" y="4091308"/>
            <a:ext cx="3501950" cy="25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5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Lifeguard &amp; Swim Instructor </a:t>
            </a:r>
            <a:r>
              <a:rPr lang="en-US" sz="10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lang="en-US" sz="105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05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City of Grapevine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A1E52EA-F201-5140-BCF9-BA0569BC2954}"/>
              </a:ext>
            </a:extLst>
          </p:cNvPr>
          <p:cNvGrpSpPr/>
          <p:nvPr/>
        </p:nvGrpSpPr>
        <p:grpSpPr>
          <a:xfrm>
            <a:off x="596900" y="4995119"/>
            <a:ext cx="1987547" cy="246221"/>
            <a:chOff x="588433" y="7348323"/>
            <a:chExt cx="1987547" cy="246221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5FA3F61C-E91C-70C8-FE0D-5CB74B105334}"/>
                </a:ext>
              </a:extLst>
            </p:cNvPr>
            <p:cNvSpPr txBox="1"/>
            <p:nvPr/>
          </p:nvSpPr>
          <p:spPr>
            <a:xfrm>
              <a:off x="766234" y="7348323"/>
              <a:ext cx="180974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April 2024 – August 2024</a:t>
              </a:r>
              <a:endParaRPr lang="en-US" sz="1000" dirty="0"/>
            </a:p>
          </p:txBody>
        </p:sp>
        <p:pic>
          <p:nvPicPr>
            <p:cNvPr id="32" name="Graphic 31">
              <a:extLst>
                <a:ext uri="{FF2B5EF4-FFF2-40B4-BE49-F238E27FC236}">
                  <a16:creationId xmlns:a16="http://schemas.microsoft.com/office/drawing/2014/main" id="{55799756-F8AA-2A2E-7B6B-22E80FFFB7C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88433" y="7378300"/>
              <a:ext cx="162985" cy="162985"/>
            </a:xfrm>
            <a:prstGeom prst="rect">
              <a:avLst/>
            </a:prstGeom>
          </p:spPr>
        </p:pic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15D10FB7-FD6F-19F8-9EE0-33F964863CD3}"/>
              </a:ext>
            </a:extLst>
          </p:cNvPr>
          <p:cNvSpPr txBox="1"/>
          <p:nvPr/>
        </p:nvSpPr>
        <p:spPr>
          <a:xfrm>
            <a:off x="524933" y="4281938"/>
            <a:ext cx="3602411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Instruct students on various swimming strokes, techniques, and water safety. Create and implement lesson plans tailored to different skill levels and age groups. Evaluate student progress and adjust instruction accordingly. </a:t>
            </a:r>
            <a:r>
              <a:rPr lang="en-US" sz="1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55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766</TotalTime>
  <Words>298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DDC Hardware Regular</vt:lpstr>
      <vt:lpstr>Calibri Light</vt:lpstr>
      <vt:lpstr>Arial</vt:lpstr>
      <vt:lpstr>Calibri</vt:lpstr>
      <vt:lpstr>Aptos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Tony Patricelli</dc:creator>
  <cp:keywords/>
  <dc:description/>
  <cp:lastModifiedBy>c b</cp:lastModifiedBy>
  <cp:revision>14</cp:revision>
  <dcterms:created xsi:type="dcterms:W3CDTF">2022-12-12T18:16:18Z</dcterms:created>
  <dcterms:modified xsi:type="dcterms:W3CDTF">2025-10-26T21:55:08Z</dcterms:modified>
  <cp:category/>
</cp:coreProperties>
</file>